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9" r:id="rId2"/>
    <p:sldId id="259" r:id="rId3"/>
    <p:sldId id="258" r:id="rId4"/>
    <p:sldId id="280" r:id="rId5"/>
    <p:sldId id="263" r:id="rId6"/>
    <p:sldId id="264" r:id="rId7"/>
    <p:sldId id="265" r:id="rId8"/>
    <p:sldId id="294" r:id="rId9"/>
    <p:sldId id="288" r:id="rId10"/>
    <p:sldId id="290" r:id="rId11"/>
    <p:sldId id="292" r:id="rId12"/>
    <p:sldId id="293" r:id="rId13"/>
    <p:sldId id="289" r:id="rId14"/>
    <p:sldId id="275" r:id="rId15"/>
    <p:sldId id="281" r:id="rId16"/>
    <p:sldId id="282" r:id="rId17"/>
    <p:sldId id="283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357" autoAdjust="0"/>
  </p:normalViewPr>
  <p:slideViewPr>
    <p:cSldViewPr snapToGrid="0">
      <p:cViewPr varScale="1">
        <p:scale>
          <a:sx n="63" d="100"/>
          <a:sy n="63" d="100"/>
        </p:scale>
        <p:origin x="96" y="3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9F838-3DB8-4323-B45D-2A5E4C6A3CA6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20F82-0945-4FFD-AB99-64E8676C2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1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A3DD-673D-4684-A0F4-979AC59EDAA8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EDAC-6E3C-4A91-AFFD-322CD8B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A3DD-673D-4684-A0F4-979AC59EDAA8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EDAC-6E3C-4A91-AFFD-322CD8B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4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A3DD-673D-4684-A0F4-979AC59EDAA8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EDAC-6E3C-4A91-AFFD-322CD8B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9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A3DD-673D-4684-A0F4-979AC59EDAA8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EDAC-6E3C-4A91-AFFD-322CD8BE9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089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A3DD-673D-4684-A0F4-979AC59EDAA8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EDAC-6E3C-4A91-AFFD-322CD8B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4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A3DD-673D-4684-A0F4-979AC59EDAA8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EDAC-6E3C-4A91-AFFD-322CD8B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68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A3DD-673D-4684-A0F4-979AC59EDAA8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EDAC-6E3C-4A91-AFFD-322CD8B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01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A3DD-673D-4684-A0F4-979AC59EDAA8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EDAC-6E3C-4A91-AFFD-322CD8B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11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A3DD-673D-4684-A0F4-979AC59EDAA8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EDAC-6E3C-4A91-AFFD-322CD8B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A3DD-673D-4684-A0F4-979AC59EDAA8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EDAC-6E3C-4A91-AFFD-322CD8B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A3DD-673D-4684-A0F4-979AC59EDAA8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EDAC-6E3C-4A91-AFFD-322CD8B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A3DD-673D-4684-A0F4-979AC59EDAA8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EDAC-6E3C-4A91-AFFD-322CD8B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A3DD-673D-4684-A0F4-979AC59EDAA8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EDAC-6E3C-4A91-AFFD-322CD8B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7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A3DD-673D-4684-A0F4-979AC59EDAA8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EDAC-6E3C-4A91-AFFD-322CD8B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7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A3DD-673D-4684-A0F4-979AC59EDAA8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EDAC-6E3C-4A91-AFFD-322CD8B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A3DD-673D-4684-A0F4-979AC59EDAA8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EDAC-6E3C-4A91-AFFD-322CD8B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0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A3DD-673D-4684-A0F4-979AC59EDAA8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EDAC-6E3C-4A91-AFFD-322CD8B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0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0ACA3DD-673D-4684-A0F4-979AC59EDAA8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2EDAC-6E3C-4A91-AFFD-322CD8BE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91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JKgEfH" TargetMode="External"/><Relationship Id="rId2" Type="http://schemas.openxmlformats.org/officeDocument/2006/relationships/hyperlink" Target="https://www.youtube.com/watch?v=S8IsUwSX5B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0" i="0" kern="1200" cap="all" dirty="0" err="1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EdTOA</a:t>
            </a:r>
            <a:r>
              <a:rPr lang="en-US" sz="7200" b="0" i="0" kern="1200" cap="all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Video Conferencing Smorgasbord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SUNY Broome community college</a:t>
            </a:r>
          </a:p>
          <a:p>
            <a:pPr lvl="1"/>
            <a:r>
              <a:rPr lang="en-US" dirty="0" smtClean="0"/>
              <a:t>Fermin </a:t>
            </a:r>
            <a:r>
              <a:rPr lang="en-US" dirty="0" smtClean="0"/>
              <a:t>Romero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Landing on FUZE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181408" cy="4195481"/>
          </a:xfrm>
        </p:spPr>
        <p:txBody>
          <a:bodyPr>
            <a:normAutofit fontScale="92500"/>
          </a:bodyPr>
          <a:lstStyle/>
          <a:p>
            <a:pPr lvl="0"/>
            <a:r>
              <a:rPr lang="en-US" baseline="0" dirty="0" smtClean="0"/>
              <a:t>Ease of joining with/without an existing account</a:t>
            </a:r>
          </a:p>
          <a:p>
            <a:pPr lvl="1"/>
            <a:r>
              <a:rPr lang="en-US" baseline="0" dirty="0" smtClean="0"/>
              <a:t>Super short instructions on how to join</a:t>
            </a:r>
          </a:p>
          <a:p>
            <a:pPr marL="457200" lvl="1" indent="0">
              <a:buNone/>
            </a:pPr>
            <a:r>
              <a:rPr lang="en-US" i="1" dirty="0" smtClean="0"/>
              <a:t>You </a:t>
            </a:r>
            <a:r>
              <a:rPr lang="en-US" i="1" dirty="0"/>
              <a:t>will be video interviewing with us on Friday 1/15/2016 - 10:00 AM - 11:30 AM. The video software we use here on campus is called FUZE. With this software you can use a laptop, PC, Tablet or Phone.</a:t>
            </a:r>
          </a:p>
          <a:p>
            <a:pPr marL="457200" lvl="1" indent="0">
              <a:buNone/>
            </a:pPr>
            <a:r>
              <a:rPr lang="en-US" i="1" dirty="0" smtClean="0"/>
              <a:t>Please </a:t>
            </a:r>
            <a:r>
              <a:rPr lang="en-US" i="1" dirty="0"/>
              <a:t>visit this site and download the version which matches your hardware: https://www.fuze.com/download</a:t>
            </a:r>
          </a:p>
          <a:p>
            <a:pPr marL="457200" lvl="1" indent="0">
              <a:buNone/>
            </a:pPr>
            <a:r>
              <a:rPr lang="en-US" i="1" dirty="0" smtClean="0"/>
              <a:t>You </a:t>
            </a:r>
            <a:r>
              <a:rPr lang="en-US" i="1" dirty="0"/>
              <a:t>do not need to create an account. Just press the "JOIN MEETING" button.</a:t>
            </a:r>
          </a:p>
          <a:p>
            <a:pPr marL="457200" lvl="1" indent="0">
              <a:buNone/>
            </a:pPr>
            <a:r>
              <a:rPr lang="en-US" i="1" dirty="0"/>
              <a:t>Enter meeting: 316-74-038</a:t>
            </a:r>
            <a:endParaRPr lang="en-US" i="1" baseline="0" dirty="0" smtClean="0"/>
          </a:p>
        </p:txBody>
      </p:sp>
      <p:pic>
        <p:nvPicPr>
          <p:cNvPr id="4" name="Picture 2" descr="https://i.imgflip.com/ugi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20" y="1380173"/>
            <a:ext cx="38100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652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Landing on FUZE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Content sharing</a:t>
            </a:r>
          </a:p>
          <a:p>
            <a:pPr lvl="1"/>
            <a:r>
              <a:rPr lang="en-US" baseline="0" dirty="0" smtClean="0"/>
              <a:t>Text files – Word,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pPr lvl="1"/>
            <a:r>
              <a:rPr lang="en-US" baseline="0" dirty="0" smtClean="0"/>
              <a:t>PPTX</a:t>
            </a:r>
          </a:p>
          <a:p>
            <a:pPr lvl="1"/>
            <a:r>
              <a:rPr lang="en-US" baseline="0" dirty="0" smtClean="0"/>
              <a:t>Video</a:t>
            </a:r>
          </a:p>
          <a:p>
            <a:pPr lvl="1"/>
            <a:r>
              <a:rPr lang="en-US" baseline="0" dirty="0" smtClean="0"/>
              <a:t>Audio</a:t>
            </a:r>
          </a:p>
        </p:txBody>
      </p:sp>
      <p:pic>
        <p:nvPicPr>
          <p:cNvPr id="4" name="Picture 2" descr="https://schizoidlawi.files.wordpress.com/2014/05/all-the-things-meme-generator-share-all-the-things-5e9f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00" y="1853248"/>
            <a:ext cx="485775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142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Landing on FUZE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407343" cy="4195481"/>
          </a:xfrm>
        </p:spPr>
        <p:txBody>
          <a:bodyPr/>
          <a:lstStyle/>
          <a:p>
            <a:pPr lvl="0"/>
            <a:r>
              <a:rPr lang="en-US" baseline="0" dirty="0" smtClean="0"/>
              <a:t>Recording</a:t>
            </a:r>
          </a:p>
          <a:p>
            <a:pPr lvl="1"/>
            <a:r>
              <a:rPr lang="en-US" dirty="0" smtClean="0"/>
              <a:t>Recorded content can be</a:t>
            </a:r>
            <a:r>
              <a:rPr lang="en-US" baseline="0" dirty="0" smtClean="0"/>
              <a:t> downloaded or provided using a persistent link.</a:t>
            </a:r>
          </a:p>
          <a:p>
            <a:pPr lvl="1"/>
            <a:r>
              <a:rPr lang="en-US" baseline="0" dirty="0" smtClean="0"/>
              <a:t>If downloaded the downloaded file is an H.264 compressed MP4</a:t>
            </a:r>
            <a:endParaRPr lang="en-US" dirty="0"/>
          </a:p>
        </p:txBody>
      </p:sp>
      <p:pic>
        <p:nvPicPr>
          <p:cNvPr id="1026" name="Picture 2" descr="https://i.imgflip.com/111n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55" y="1853248"/>
            <a:ext cx="50101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4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Landing on FUZE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aseline="0" dirty="0" smtClean="0"/>
              <a:t>On going support</a:t>
            </a:r>
          </a:p>
          <a:p>
            <a:pPr lvl="1"/>
            <a:r>
              <a:rPr lang="en-US" dirty="0" smtClean="0"/>
              <a:t>What we are doing campus wide to make sure we are:</a:t>
            </a:r>
          </a:p>
          <a:p>
            <a:pPr lvl="2"/>
            <a:r>
              <a:rPr lang="en-US" b="1" u="sng" baseline="0" dirty="0" smtClean="0"/>
              <a:t>S</a:t>
            </a:r>
            <a:r>
              <a:rPr lang="en-US" baseline="0" dirty="0" smtClean="0"/>
              <a:t>upportable</a:t>
            </a:r>
          </a:p>
          <a:p>
            <a:pPr lvl="2"/>
            <a:r>
              <a:rPr lang="en-US" b="1" u="sng" dirty="0" smtClean="0"/>
              <a:t>S</a:t>
            </a:r>
            <a:r>
              <a:rPr lang="en-US" dirty="0" smtClean="0"/>
              <a:t>ustainable</a:t>
            </a:r>
          </a:p>
          <a:p>
            <a:pPr lvl="2"/>
            <a:r>
              <a:rPr lang="en-US" b="1" u="sng" baseline="0" dirty="0" err="1" smtClean="0"/>
              <a:t>S</a:t>
            </a:r>
            <a:r>
              <a:rPr lang="en-US" baseline="0" dirty="0" err="1" smtClean="0"/>
              <a:t>caleable</a:t>
            </a:r>
            <a:endParaRPr lang="en-US" baseline="0" dirty="0" smtClean="0"/>
          </a:p>
          <a:p>
            <a:pPr lvl="0"/>
            <a:r>
              <a:rPr lang="en-US" baseline="0" dirty="0" smtClean="0"/>
              <a:t>Cost</a:t>
            </a:r>
          </a:p>
          <a:p>
            <a:pPr lvl="1"/>
            <a:r>
              <a:rPr lang="en-US" baseline="0" dirty="0" smtClean="0"/>
              <a:t>Minimum of 40-50 licenses</a:t>
            </a:r>
          </a:p>
          <a:p>
            <a:pPr lvl="1"/>
            <a:r>
              <a:rPr lang="en-US" baseline="0" dirty="0" smtClean="0"/>
              <a:t>$40 per license/room (flexible – call to find out)</a:t>
            </a:r>
          </a:p>
          <a:p>
            <a:pPr lvl="1"/>
            <a:r>
              <a:rPr lang="en-US" baseline="0" dirty="0" smtClean="0"/>
              <a:t>BCC has a sweetheart deal</a:t>
            </a:r>
          </a:p>
          <a:p>
            <a:r>
              <a:rPr lang="en-US" baseline="0" dirty="0" smtClean="0"/>
              <a:t>Future development</a:t>
            </a:r>
          </a:p>
          <a:p>
            <a:pPr lvl="2"/>
            <a:r>
              <a:rPr lang="en-US" dirty="0" smtClean="0"/>
              <a:t>What are we looking at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7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Solutions we</a:t>
            </a:r>
            <a:r>
              <a:rPr lang="en-US" baseline="0" dirty="0" smtClean="0"/>
              <a:t> explored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Webcams by Price</a:t>
            </a:r>
          </a:p>
          <a:p>
            <a:pPr lvl="1"/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</a:p>
          <a:p>
            <a:pPr lvl="2" rtl="0" eaLnBrk="1" latinLnBrk="0" hangingPunct="1"/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Logitech Webcam 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C920</a:t>
            </a:r>
            <a:endParaRPr lang="en-US" sz="2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rtl="0" eaLnBrk="1" latinLnBrk="0" hangingPunct="1"/>
            <a:r>
              <a:rPr lang="en-US" sz="1800" dirty="0" smtClean="0">
                <a:effectLst/>
              </a:rPr>
              <a:t>This is our current</a:t>
            </a:r>
            <a:r>
              <a:rPr lang="en-US" sz="1800" baseline="0" dirty="0" smtClean="0">
                <a:effectLst/>
              </a:rPr>
              <a:t> top choice for desktop </a:t>
            </a:r>
            <a:r>
              <a:rPr lang="en-US" sz="1800" baseline="0" dirty="0" smtClean="0">
                <a:effectLst/>
              </a:rPr>
              <a:t>setups</a:t>
            </a:r>
          </a:p>
          <a:p>
            <a:pPr lvl="3" rtl="0" eaLnBrk="1" latinLnBrk="0" hangingPunct="1"/>
            <a:r>
              <a:rPr lang="en-US" sz="1800" baseline="0" dirty="0" smtClean="0">
                <a:effectLst/>
              </a:rPr>
              <a:t>Previously we used the C930e</a:t>
            </a:r>
            <a:endParaRPr lang="en-US" sz="1800" dirty="0" smtClean="0">
              <a:effectLst/>
            </a:endParaRPr>
          </a:p>
          <a:p>
            <a:pPr lvl="2" rtl="0" eaLnBrk="1" fontAlgn="auto" latinLnBrk="0" hangingPunct="1"/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LifeCam HD-5000</a:t>
            </a:r>
            <a:endParaRPr lang="en-US" dirty="0" smtClean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9" y="1542144"/>
            <a:ext cx="4840653" cy="415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Solutions we</a:t>
            </a:r>
            <a:r>
              <a:rPr lang="en-US" baseline="0" dirty="0" smtClean="0"/>
              <a:t> explored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Webcams by Price</a:t>
            </a:r>
          </a:p>
          <a:p>
            <a:pPr lvl="1"/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</a:p>
          <a:p>
            <a:pPr lvl="2" rtl="0" eaLnBrk="1" latinLnBrk="0" hangingPunct="1"/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Logitech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ConferenceCam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BCC950</a:t>
            </a:r>
            <a:endParaRPr lang="en-US" sz="2000" dirty="0" smtClean="0">
              <a:effectLst/>
            </a:endParaRPr>
          </a:p>
          <a:p>
            <a:pPr lvl="2" rtl="0" eaLnBrk="1" latinLnBrk="0" hangingPunct="1"/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Logitech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ConferenceCam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CC3000e</a:t>
            </a:r>
          </a:p>
          <a:p>
            <a:pPr lvl="3" rtl="0" eaLnBrk="1" latinLnBrk="0" hangingPunct="1"/>
            <a:r>
              <a:rPr lang="en-US" dirty="0" smtClean="0">
                <a:effectLst/>
              </a:rPr>
              <a:t>This is our current top choice for classroom setups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4307519"/>
            <a:ext cx="5506720" cy="2550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81" y="2052918"/>
            <a:ext cx="6334919" cy="38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Solutions we</a:t>
            </a:r>
            <a:r>
              <a:rPr lang="en-US" baseline="0" dirty="0" smtClean="0"/>
              <a:t> explored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Webcams by Price</a:t>
            </a:r>
          </a:p>
          <a:p>
            <a:pPr lvl="1"/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</a:p>
          <a:p>
            <a:pPr lvl="2"/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Vaddio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RoboSHOT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https://www.youtube.com/watch?v=S8IsUwSX5Bk</a:t>
            </a:r>
            <a:endParaRPr lang="en-US" sz="2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http://bit.ly/1JKgEfH</a:t>
            </a:r>
            <a:endParaRPr lang="en-US" sz="18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Vaddio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ClearVIEW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HD-USB</a:t>
            </a:r>
          </a:p>
          <a:p>
            <a:pPr lvl="3"/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our current top choice for conference room setups</a:t>
            </a:r>
          </a:p>
          <a:p>
            <a:pPr lvl="2"/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Vaddio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BaseSTATION</a:t>
            </a:r>
            <a:endParaRPr lang="en-US" sz="2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Vaddio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en-US" sz="20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STATION</a:t>
            </a:r>
            <a:endParaRPr lang="en-US" sz="20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3418230"/>
            <a:ext cx="3187095" cy="318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Hardware Solutions we explored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Microphones</a:t>
            </a:r>
          </a:p>
          <a:p>
            <a:pPr lvl="1"/>
            <a:r>
              <a:rPr lang="en-US" dirty="0" err="1" smtClean="0"/>
              <a:t>Vaddio</a:t>
            </a:r>
            <a:r>
              <a:rPr lang="en-US" dirty="0" smtClean="0"/>
              <a:t> </a:t>
            </a:r>
            <a:r>
              <a:rPr lang="en-US" dirty="0" err="1" smtClean="0"/>
              <a:t>EasyTALK</a:t>
            </a:r>
            <a:endParaRPr lang="en-US" dirty="0" smtClean="0"/>
          </a:p>
          <a:p>
            <a:pPr lvl="2"/>
            <a:r>
              <a:rPr lang="en-US" dirty="0" smtClean="0"/>
              <a:t>Standard UAC Driver</a:t>
            </a:r>
          </a:p>
          <a:p>
            <a:pPr lvl="2"/>
            <a:r>
              <a:rPr lang="en-US" dirty="0" err="1" smtClean="0"/>
              <a:t>ClearOne</a:t>
            </a:r>
            <a:r>
              <a:rPr lang="en-US" baseline="0" dirty="0" smtClean="0"/>
              <a:t> Beamforming Microphone Array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70" y="1707386"/>
            <a:ext cx="4530554" cy="3533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85" y="3559659"/>
            <a:ext cx="3423311" cy="31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2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upportable, </a:t>
            </a:r>
            <a:r>
              <a:rPr lang="en-US" sz="28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2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ustainable and </a:t>
            </a:r>
            <a:r>
              <a:rPr lang="en-US" sz="28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2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caleable</a:t>
            </a:r>
          </a:p>
          <a:p>
            <a:pPr lvl="1"/>
            <a:r>
              <a:rPr lang="en-US" sz="2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Options Supported</a:t>
            </a:r>
          </a:p>
          <a:p>
            <a:pPr lvl="2"/>
            <a:r>
              <a:rPr lang="en-US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FUZE</a:t>
            </a:r>
          </a:p>
          <a:p>
            <a:pPr lvl="2"/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SKYPE</a:t>
            </a:r>
          </a:p>
          <a:p>
            <a:pPr lvl="2"/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Polycom</a:t>
            </a:r>
          </a:p>
        </p:txBody>
      </p:sp>
    </p:spTree>
    <p:extLst>
      <p:ext uri="{BB962C8B-B14F-4D97-AF65-F5344CB8AC3E}">
        <p14:creationId xmlns:p14="http://schemas.microsoft.com/office/powerpoint/2010/main" val="33069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 for dedicated 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FUZE 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rooms</a:t>
            </a:r>
          </a:p>
          <a:p>
            <a:pPr lvl="1"/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“almost” have one</a:t>
            </a:r>
            <a:endParaRPr lang="en-US" sz="2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3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 for more high</a:t>
            </a:r>
            <a:r>
              <a:rPr lang="en-US" sz="3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 options in our Lecture Capture rooms</a:t>
            </a:r>
          </a:p>
          <a:p>
            <a:pPr lvl="1"/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hope to build 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this year</a:t>
            </a:r>
          </a:p>
        </p:txBody>
      </p:sp>
    </p:spTree>
    <p:extLst>
      <p:ext uri="{BB962C8B-B14F-4D97-AF65-F5344CB8AC3E}">
        <p14:creationId xmlns:p14="http://schemas.microsoft.com/office/powerpoint/2010/main" val="308112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r>
              <a:rPr lang="en-US" baseline="0" dirty="0" smtClean="0"/>
              <a:t> we’ll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011"/>
            <a:ext cx="10515600" cy="4716378"/>
          </a:xfrm>
        </p:spPr>
        <p:txBody>
          <a:bodyPr>
            <a:normAutofit/>
          </a:bodyPr>
          <a:lstStyle/>
          <a:p>
            <a:r>
              <a:rPr lang="en-US" dirty="0" smtClean="0"/>
              <a:t>Problems</a:t>
            </a:r>
            <a:r>
              <a:rPr lang="en-US" baseline="0" dirty="0" smtClean="0"/>
              <a:t> we faced</a:t>
            </a:r>
          </a:p>
          <a:p>
            <a:pPr lvl="1"/>
            <a:r>
              <a:rPr lang="en-US" baseline="0" dirty="0" smtClean="0"/>
              <a:t>What led us to even need a more than one </a:t>
            </a:r>
            <a:r>
              <a:rPr lang="en-US" baseline="0" dirty="0" smtClean="0"/>
              <a:t>solution</a:t>
            </a:r>
          </a:p>
          <a:p>
            <a:pPr lvl="1"/>
            <a:r>
              <a:rPr lang="en-US" baseline="0" dirty="0" smtClean="0"/>
              <a:t>Solutions </a:t>
            </a:r>
            <a:r>
              <a:rPr lang="en-US" baseline="0" dirty="0" smtClean="0"/>
              <a:t>we explored</a:t>
            </a:r>
          </a:p>
          <a:p>
            <a:pPr lvl="1"/>
            <a:r>
              <a:rPr lang="en-US" baseline="0" dirty="0" smtClean="0"/>
              <a:t>Both software</a:t>
            </a:r>
            <a:r>
              <a:rPr lang="en-US" dirty="0" smtClean="0"/>
              <a:t> and hardware</a:t>
            </a:r>
          </a:p>
          <a:p>
            <a:pPr lvl="2"/>
            <a:r>
              <a:rPr lang="en-US" baseline="0" dirty="0" smtClean="0"/>
              <a:t>Everyone has heard of at least one piece</a:t>
            </a:r>
            <a:r>
              <a:rPr lang="en-US" dirty="0" smtClean="0"/>
              <a:t> of hardware and at least one company providing video solutions. </a:t>
            </a:r>
          </a:p>
          <a:p>
            <a:r>
              <a:rPr lang="en-US" baseline="0" dirty="0" smtClean="0"/>
              <a:t>Solutions that worked</a:t>
            </a:r>
          </a:p>
          <a:p>
            <a:pPr lvl="2"/>
            <a:r>
              <a:rPr lang="en-US" dirty="0" smtClean="0"/>
              <a:t>We tried a few. Which was right for us</a:t>
            </a:r>
            <a:r>
              <a:rPr lang="en-US" dirty="0" smtClean="0"/>
              <a:t>?</a:t>
            </a:r>
          </a:p>
          <a:p>
            <a:pPr lvl="0"/>
            <a:r>
              <a:rPr lang="en-US" dirty="0" smtClean="0"/>
              <a:t>Landing</a:t>
            </a:r>
            <a:r>
              <a:rPr lang="en-US" baseline="0" dirty="0" smtClean="0"/>
              <a:t> on FUZE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9866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pPr lvl="2" rtl="0"/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Fermin Romero III</a:t>
            </a:r>
            <a:b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Assistant Director Technology Services</a:t>
            </a:r>
            <a:b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Phone: (607) 778-5657</a:t>
            </a:r>
            <a:b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Email: romerof@sunybroome.edu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3937824"/>
            <a:ext cx="2971800" cy="2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We</a:t>
            </a:r>
            <a:r>
              <a:rPr lang="en-US" baseline="0" dirty="0" smtClean="0"/>
              <a:t> Faced</a:t>
            </a:r>
            <a:br>
              <a:rPr lang="en-US" baseline="0" dirty="0" smtClean="0"/>
            </a:br>
            <a:r>
              <a:rPr lang="en-US" dirty="0" smtClean="0"/>
              <a:t>Problem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Requests</a:t>
            </a:r>
            <a:r>
              <a:rPr lang="en-US" baseline="0" dirty="0" smtClean="0"/>
              <a:t> for video conferencing has gone up substantially in the past two years</a:t>
            </a:r>
          </a:p>
          <a:p>
            <a:pPr lvl="1"/>
            <a:r>
              <a:rPr lang="en-US" baseline="0" dirty="0" smtClean="0"/>
              <a:t>Most importantly – Board of Trustee Meetings required remote video conferencing during the winter months.</a:t>
            </a:r>
          </a:p>
          <a:p>
            <a:pPr lvl="2"/>
            <a:r>
              <a:rPr lang="en-US" baseline="0" dirty="0" smtClean="0"/>
              <a:t>We needed a </a:t>
            </a:r>
            <a:r>
              <a:rPr lang="en-US" b="1" u="sng" baseline="0" dirty="0" smtClean="0"/>
              <a:t>S</a:t>
            </a:r>
            <a:r>
              <a:rPr lang="en-US" u="sng" baseline="0" dirty="0" smtClean="0"/>
              <a:t>table</a:t>
            </a:r>
            <a:r>
              <a:rPr lang="en-US" baseline="0" dirty="0" smtClean="0"/>
              <a:t>, </a:t>
            </a:r>
            <a:r>
              <a:rPr lang="en-US" b="1" baseline="0" dirty="0" smtClean="0"/>
              <a:t>S</a:t>
            </a:r>
            <a:r>
              <a:rPr lang="en-US" baseline="0" dirty="0" smtClean="0"/>
              <a:t>upportable, </a:t>
            </a:r>
            <a:r>
              <a:rPr lang="en-US" b="1" baseline="0" dirty="0" smtClean="0"/>
              <a:t>S</a:t>
            </a:r>
            <a:r>
              <a:rPr lang="en-US" baseline="0" dirty="0" smtClean="0"/>
              <a:t>ustainable and </a:t>
            </a:r>
            <a:r>
              <a:rPr lang="en-US" b="1" baseline="0" dirty="0" smtClean="0"/>
              <a:t>S</a:t>
            </a:r>
            <a:r>
              <a:rPr lang="en-US" baseline="0" dirty="0" smtClean="0"/>
              <a:t>caleable solution.</a:t>
            </a:r>
          </a:p>
          <a:p>
            <a:pPr lvl="0"/>
            <a:r>
              <a:rPr lang="en-US" baseline="0" dirty="0" smtClean="0"/>
              <a:t>Getting users to “</a:t>
            </a:r>
            <a:r>
              <a:rPr lang="en-US" i="1" baseline="0" dirty="0" smtClean="0"/>
              <a:t>buy in”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1755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4200" b="0" i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Problems We</a:t>
            </a:r>
            <a:r>
              <a:rPr lang="en-US" sz="4200" b="0" i="0" kern="1200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Faced</a:t>
            </a:r>
            <a:br>
              <a:rPr lang="en-US" sz="4200" b="0" i="0" kern="1200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Problem</a:t>
            </a:r>
            <a:r>
              <a:rPr lang="en-US" sz="4400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</a:t>
            </a:r>
            <a:endParaRPr lang="en-US" dirty="0" smtClean="0"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60" y="2602950"/>
            <a:ext cx="4145712" cy="4112810"/>
          </a:xfrm>
        </p:spPr>
      </p:pic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Users have a certain idea of what multi point video conferencing should look like</a:t>
            </a:r>
          </a:p>
          <a:p>
            <a:r>
              <a:rPr lang="en-US" dirty="0" smtClean="0"/>
              <a:t>“It’s easy at home, so it should be easy at work</a:t>
            </a:r>
            <a:br>
              <a:rPr lang="en-US" dirty="0" smtClean="0"/>
            </a:br>
            <a:r>
              <a:rPr lang="en-US" dirty="0" smtClean="0"/>
              <a:t>right?”</a:t>
            </a:r>
          </a:p>
          <a:p>
            <a:r>
              <a:rPr lang="en-US" dirty="0" smtClean="0"/>
              <a:t>“This can’t be that hard”</a:t>
            </a:r>
          </a:p>
          <a:p>
            <a:r>
              <a:rPr lang="en-US" dirty="0" smtClean="0"/>
              <a:t>“I can call the same day I want it setup right?”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0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b="0" i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Problems We</a:t>
            </a:r>
            <a:r>
              <a:rPr lang="en-US" sz="4200" b="0" i="0" kern="1200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Faced</a:t>
            </a:r>
            <a:br>
              <a:rPr lang="en-US" sz="4200" b="0" i="0" kern="1200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dirty="0" smtClean="0"/>
              <a:t>Problem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How/Where</a:t>
            </a:r>
            <a:r>
              <a:rPr lang="en-US" sz="2000" baseline="0" dirty="0" smtClean="0"/>
              <a:t> do we set this up?</a:t>
            </a:r>
          </a:p>
          <a:p>
            <a:pPr lvl="1"/>
            <a:r>
              <a:rPr lang="en-US" sz="2000" dirty="0" smtClean="0"/>
              <a:t>SKYPE</a:t>
            </a:r>
            <a:r>
              <a:rPr lang="en-US" sz="2000" baseline="0" dirty="0" smtClean="0"/>
              <a:t> rooms</a:t>
            </a:r>
            <a:endParaRPr lang="en-US" sz="2000" dirty="0" smtClean="0"/>
          </a:p>
          <a:p>
            <a:pPr lvl="2"/>
            <a:r>
              <a:rPr lang="en-US" sz="2000" dirty="0" smtClean="0"/>
              <a:t>Special </a:t>
            </a:r>
            <a:r>
              <a:rPr lang="en-US" sz="2000" baseline="0" dirty="0" smtClean="0"/>
              <a:t>SKYPE rooms go largely unused</a:t>
            </a:r>
          </a:p>
          <a:p>
            <a:pPr lvl="2"/>
            <a:r>
              <a:rPr lang="en-US" sz="2000" dirty="0" smtClean="0"/>
              <a:t>Although it seemed easier, support was harder</a:t>
            </a:r>
          </a:p>
          <a:p>
            <a:pPr lvl="2"/>
            <a:r>
              <a:rPr lang="en-US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Support, Space and Supplies are </a:t>
            </a:r>
            <a:r>
              <a:rPr lang="en-US" sz="2000" strike="sng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unlimited</a:t>
            </a:r>
            <a:r>
              <a:rPr lang="en-US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limited</a:t>
            </a:r>
          </a:p>
        </p:txBody>
      </p:sp>
    </p:spTree>
    <p:extLst>
      <p:ext uri="{BB962C8B-B14F-4D97-AF65-F5344CB8AC3E}">
        <p14:creationId xmlns:p14="http://schemas.microsoft.com/office/powerpoint/2010/main" val="2428014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that worked</a:t>
            </a:r>
            <a:br>
              <a:rPr lang="en-US" dirty="0" smtClean="0"/>
            </a:br>
            <a:r>
              <a:rPr lang="en-US" dirty="0" smtClean="0"/>
              <a:t>We explored</a:t>
            </a:r>
            <a:r>
              <a:rPr lang="en-US" baseline="0" dirty="0" smtClean="0"/>
              <a:t> other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GoToMeeting</a:t>
            </a:r>
          </a:p>
          <a:p>
            <a:r>
              <a:rPr lang="en-US" dirty="0" smtClean="0"/>
              <a:t>Skype</a:t>
            </a:r>
          </a:p>
          <a:p>
            <a:r>
              <a:rPr lang="en-US" dirty="0" err="1" smtClean="0"/>
              <a:t>BlueJeans</a:t>
            </a:r>
            <a:endParaRPr lang="en-US" dirty="0" smtClean="0"/>
          </a:p>
          <a:p>
            <a:r>
              <a:rPr lang="en-US" dirty="0" err="1" smtClean="0"/>
              <a:t>Fuze</a:t>
            </a:r>
            <a:r>
              <a:rPr lang="en-US" dirty="0" smtClean="0"/>
              <a:t> </a:t>
            </a:r>
            <a:r>
              <a:rPr lang="en-US" dirty="0" smtClean="0"/>
              <a:t>[formerly</a:t>
            </a:r>
            <a:r>
              <a:rPr lang="en-US" baseline="0" dirty="0" smtClean="0"/>
              <a:t> thinking box]</a:t>
            </a:r>
            <a:endParaRPr lang="en-US" baseline="0" dirty="0" smtClean="0"/>
          </a:p>
          <a:p>
            <a:r>
              <a:rPr lang="en-US" baseline="0" dirty="0" smtClean="0"/>
              <a:t>Polycom (desktop real presence)</a:t>
            </a:r>
          </a:p>
          <a:p>
            <a:r>
              <a:rPr lang="en-US" baseline="0" dirty="0" smtClean="0"/>
              <a:t>Polycom (Group 700 series)</a:t>
            </a:r>
          </a:p>
          <a:p>
            <a:r>
              <a:rPr lang="en-US" baseline="0" dirty="0" smtClean="0"/>
              <a:t>Collaborate</a:t>
            </a:r>
          </a:p>
          <a:p>
            <a:r>
              <a:rPr lang="en-US" baseline="0" dirty="0" smtClean="0"/>
              <a:t>Google Hangouts</a:t>
            </a:r>
          </a:p>
          <a:p>
            <a:r>
              <a:rPr lang="en-US" baseline="0" dirty="0" smtClean="0"/>
              <a:t>A Few Others</a:t>
            </a:r>
          </a:p>
          <a:p>
            <a:pPr lvl="1"/>
            <a:r>
              <a:rPr lang="en-US" baseline="0" dirty="0" smtClean="0"/>
              <a:t>There’s hundreds now, right?</a:t>
            </a:r>
          </a:p>
        </p:txBody>
      </p:sp>
    </p:spTree>
    <p:extLst>
      <p:ext uri="{BB962C8B-B14F-4D97-AF65-F5344CB8AC3E}">
        <p14:creationId xmlns:p14="http://schemas.microsoft.com/office/powerpoint/2010/main" val="396724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that worked</a:t>
            </a:r>
            <a:br>
              <a:rPr lang="en-US" dirty="0" smtClean="0"/>
            </a:br>
            <a:r>
              <a:rPr lang="en-US" dirty="0" smtClean="0"/>
              <a:t>Skype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eponym for all video conferencing</a:t>
            </a:r>
          </a:p>
          <a:p>
            <a:pPr lvl="1"/>
            <a:r>
              <a:rPr lang="en-US" dirty="0" smtClean="0"/>
              <a:t>Everyone’s heard of it</a:t>
            </a:r>
          </a:p>
          <a:p>
            <a:pPr lvl="1"/>
            <a:r>
              <a:rPr lang="en-US" dirty="0" smtClean="0"/>
              <a:t>Most everyone has/had an account</a:t>
            </a:r>
          </a:p>
          <a:p>
            <a:pPr lvl="1"/>
            <a:r>
              <a:rPr lang="en-US" dirty="0" smtClean="0"/>
              <a:t>It’s pretty easy to figure out</a:t>
            </a:r>
          </a:p>
          <a:p>
            <a:pPr lvl="1"/>
            <a:endParaRPr lang="en-US" dirty="0"/>
          </a:p>
          <a:p>
            <a:r>
              <a:rPr lang="en-US" dirty="0" smtClean="0"/>
              <a:t>No one knows their username.</a:t>
            </a:r>
          </a:p>
          <a:p>
            <a:pPr lvl="1"/>
            <a:r>
              <a:rPr lang="en-US" dirty="0" smtClean="0"/>
              <a:t>No One</a:t>
            </a:r>
          </a:p>
          <a:p>
            <a:pPr lvl="1"/>
            <a:r>
              <a:rPr lang="en-US" dirty="0" smtClean="0"/>
              <a:t>Requires some logistics</a:t>
            </a:r>
          </a:p>
          <a:p>
            <a:pPr lvl="1"/>
            <a:r>
              <a:rPr lang="en-US" dirty="0" smtClean="0"/>
              <a:t>Because people think they know how it works they don’t test</a:t>
            </a:r>
          </a:p>
          <a:p>
            <a:pPr lvl="1"/>
            <a:endParaRPr lang="en-US" dirty="0"/>
          </a:p>
          <a:p>
            <a:r>
              <a:rPr lang="en-US" dirty="0" smtClean="0"/>
              <a:t>Still a great solution for classroom video conferencing</a:t>
            </a:r>
          </a:p>
          <a:p>
            <a:pPr lvl="1"/>
            <a:r>
              <a:rPr lang="en-US" dirty="0" smtClean="0"/>
              <a:t>“Hey, can I do a Skype in my classroom?”</a:t>
            </a:r>
          </a:p>
          <a:p>
            <a:pPr lvl="2"/>
            <a:r>
              <a:rPr lang="en-US" dirty="0" smtClean="0"/>
              <a:t>Yes. I’ll set it up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20" y="2113878"/>
            <a:ext cx="4328160" cy="235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3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Landing on FUZE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991" y="1309964"/>
            <a:ext cx="6887740" cy="4968577"/>
          </a:xfrm>
        </p:spPr>
        <p:txBody>
          <a:bodyPr>
            <a:normAutofit/>
          </a:bodyPr>
          <a:lstStyle/>
          <a:p>
            <a:r>
              <a:rPr lang="en-US" baseline="0" dirty="0" smtClean="0"/>
              <a:t>“system agnostic”</a:t>
            </a:r>
          </a:p>
          <a:p>
            <a:pPr lvl="1"/>
            <a:r>
              <a:rPr lang="en-US" baseline="0" dirty="0" smtClean="0"/>
              <a:t>Telepresence Connect</a:t>
            </a:r>
          </a:p>
          <a:p>
            <a:pPr lvl="1"/>
            <a:r>
              <a:rPr lang="en-US" dirty="0" smtClean="0"/>
              <a:t>I have gotten the Polycom bridging to work once but it’s not as easy as I had hoped. It’s also an extra cost per year.</a:t>
            </a:r>
          </a:p>
          <a:p>
            <a:r>
              <a:rPr lang="en-US" dirty="0" smtClean="0"/>
              <a:t>FTE Based Plans</a:t>
            </a:r>
          </a:p>
          <a:p>
            <a:pPr lvl="1"/>
            <a:r>
              <a:rPr lang="en-US" dirty="0" smtClean="0"/>
              <a:t>We have not implemented this but I like the idea</a:t>
            </a:r>
          </a:p>
          <a:p>
            <a:r>
              <a:rPr lang="en-US" dirty="0" smtClean="0"/>
              <a:t>Elegant Interface</a:t>
            </a:r>
          </a:p>
          <a:p>
            <a:r>
              <a:rPr lang="en-US" dirty="0" smtClean="0"/>
              <a:t>Allows Appointed host</a:t>
            </a:r>
          </a:p>
          <a:p>
            <a:pPr lvl="1"/>
            <a:r>
              <a:rPr lang="en-US" dirty="0" smtClean="0"/>
              <a:t>This is a bit of a “cheat” to hosting a meeting</a:t>
            </a:r>
          </a:p>
          <a:p>
            <a:pPr lvl="1"/>
            <a:r>
              <a:rPr lang="en-US" dirty="0" smtClean="0"/>
              <a:t>Probably why they changed the minimum</a:t>
            </a:r>
            <a:r>
              <a:rPr lang="en-US" baseline="0" dirty="0" smtClean="0"/>
              <a:t> number of licenses</a:t>
            </a:r>
            <a:endParaRPr lang="en-US" dirty="0"/>
          </a:p>
        </p:txBody>
      </p:sp>
      <p:pic>
        <p:nvPicPr>
          <p:cNvPr id="2050" name="Picture 2" descr="https://i.imgflip.com/111n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731" y="1309964"/>
            <a:ext cx="4409863" cy="267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9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Landing on FUZE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aseline="0" dirty="0" smtClean="0"/>
              <a:t>Maximum number of participants</a:t>
            </a:r>
          </a:p>
          <a:p>
            <a:pPr lvl="1"/>
            <a:r>
              <a:rPr lang="en-US" baseline="0" dirty="0" smtClean="0"/>
              <a:t>250 participants</a:t>
            </a:r>
          </a:p>
          <a:p>
            <a:pPr lvl="2"/>
            <a:r>
              <a:rPr lang="en-US" baseline="0" dirty="0" smtClean="0"/>
              <a:t>We only have 125 enabled(legacy plan)</a:t>
            </a:r>
          </a:p>
          <a:p>
            <a:pPr lvl="1"/>
            <a:r>
              <a:rPr lang="en-US" baseline="0" dirty="0" smtClean="0"/>
              <a:t>12 HD video participants</a:t>
            </a:r>
          </a:p>
        </p:txBody>
      </p:sp>
    </p:spTree>
    <p:extLst>
      <p:ext uri="{BB962C8B-B14F-4D97-AF65-F5344CB8AC3E}">
        <p14:creationId xmlns:p14="http://schemas.microsoft.com/office/powerpoint/2010/main" val="231448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505</TotalTime>
  <Words>730</Words>
  <Application>Microsoft Office PowerPoint</Application>
  <PresentationFormat>Widescreen</PresentationFormat>
  <Paragraphs>138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Ion</vt:lpstr>
      <vt:lpstr>EdTOA Video Conferencing Smorgasbord</vt:lpstr>
      <vt:lpstr>Today we’ll cover</vt:lpstr>
      <vt:lpstr>Problems We Faced Problem 1</vt:lpstr>
      <vt:lpstr>Problems We Faced Problem 2</vt:lpstr>
      <vt:lpstr>Problems We Faced Problem 3</vt:lpstr>
      <vt:lpstr>Solutions that worked We explored other options</vt:lpstr>
      <vt:lpstr>Solutions that worked Skype</vt:lpstr>
      <vt:lpstr>Landing on FUZE </vt:lpstr>
      <vt:lpstr>Landing on FUZE</vt:lpstr>
      <vt:lpstr>Landing on FUZE</vt:lpstr>
      <vt:lpstr>Landing on FUZE</vt:lpstr>
      <vt:lpstr>Landing on FUZE</vt:lpstr>
      <vt:lpstr>Landing on FUZE</vt:lpstr>
      <vt:lpstr>Hardware Solutions we explored</vt:lpstr>
      <vt:lpstr>Hardware Solutions we explored</vt:lpstr>
      <vt:lpstr>Hardware Solutions we explored</vt:lpstr>
      <vt:lpstr>Hardware Solutions we explored</vt:lpstr>
      <vt:lpstr>Ongoing Support</vt:lpstr>
      <vt:lpstr>Future Development</vt:lpstr>
      <vt:lpstr>Thanks</vt:lpstr>
    </vt:vector>
  </TitlesOfParts>
  <Company>SUNY Broome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to:</dc:title>
  <dc:creator>Romero, Fermin</dc:creator>
  <cp:lastModifiedBy>Romero, Fermin</cp:lastModifiedBy>
  <cp:revision>36</cp:revision>
  <dcterms:created xsi:type="dcterms:W3CDTF">2015-06-11T11:21:23Z</dcterms:created>
  <dcterms:modified xsi:type="dcterms:W3CDTF">2016-03-18T14:21:14Z</dcterms:modified>
</cp:coreProperties>
</file>